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Robot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-italic.fntdata"/><Relationship Id="rId14" Type="http://schemas.openxmlformats.org/officeDocument/2006/relationships/slide" Target="slides/slide9.xml"/><Relationship Id="rId58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b9c48c0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b9c48c0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11f7cede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11f7cede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11f7cede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11f7cede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11f7cede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11f7cede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11f7cede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11f7cede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some particularly dramatic examples!!!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11f7cede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11f7cede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examples!!!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b69b6ddd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b69b6ddd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f9cc6dcfd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f9cc6dcfd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f9cc6dcf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f9cc6dcf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f9cc6dcfd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f9cc6dcfd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f9cc6dcfd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f9cc6dcfd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11f74207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11f74207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b69b6ddd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b69b6ddd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f9cc6dcfd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f9cc6dcfd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f9cc6dcfd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f9cc6dcfd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f9cc6dcfd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f9cc6dcfd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11f7ced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11f7ced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11f74207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11f74207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11f74207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11f74207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11f74207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11f74207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11f74207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f11f74207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11f74207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11f74207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11f74207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11f74207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11f74207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f11f74207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11f74207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f11f74207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303a864c6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f303a864c6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b69b6ddd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b69b6ddd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11f74207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11f74207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0b69b6ddd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0b69b6ddd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b69b6ddd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0b69b6ddd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b69b6ddd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0b69b6ddd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b69b6ddd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0b69b6ddd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11f74207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11f74207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11f7cede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11f7cede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303a864c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303a864c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b756b87e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b756b87e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b756b87e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b756b87e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b756b87e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0b756b87e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0b756b87e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0b756b87e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b756b87e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0b756b87e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0b756b87e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0b756b87e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0b756b87e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0b756b87e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b756b87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b756b87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0b69b6ddd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0b69b6ddd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303a864c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303a864c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0b69b6ddd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0b69b6ddd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f303a864c6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f303a864c6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11f7cede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11f7cede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11f7cede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11f7cede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11f7cede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11f7cede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11f7cede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11f7cede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jp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6.jpg"/><Relationship Id="rId5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5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4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5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57.jpg"/><Relationship Id="rId5" Type="http://schemas.openxmlformats.org/officeDocument/2006/relationships/image" Target="../media/image50.jpg"/><Relationship Id="rId6" Type="http://schemas.openxmlformats.org/officeDocument/2006/relationships/image" Target="../media/image5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44.jpg"/><Relationship Id="rId5" Type="http://schemas.openxmlformats.org/officeDocument/2006/relationships/image" Target="../media/image4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4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4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45.jpg"/><Relationship Id="rId5" Type="http://schemas.openxmlformats.org/officeDocument/2006/relationships/image" Target="../media/image5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jpg"/><Relationship Id="rId4" Type="http://schemas.openxmlformats.org/officeDocument/2006/relationships/image" Target="../media/image53.jpg"/><Relationship Id="rId5" Type="http://schemas.openxmlformats.org/officeDocument/2006/relationships/image" Target="../media/image5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jpg"/><Relationship Id="rId4" Type="http://schemas.openxmlformats.org/officeDocument/2006/relationships/image" Target="../media/image40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8027" l="0" r="0" t="17228"/>
          <a:stretch/>
        </p:blipFill>
        <p:spPr>
          <a:xfrm>
            <a:off x="-36850" y="474"/>
            <a:ext cx="91755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31550" y="3499650"/>
            <a:ext cx="9144000" cy="1644000"/>
          </a:xfrm>
          <a:prstGeom prst="rect">
            <a:avLst/>
          </a:prstGeom>
          <a:solidFill>
            <a:srgbClr val="184482">
              <a:alpha val="69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-21075" y="3360325"/>
            <a:ext cx="7869000" cy="141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CIS Tech Update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-31550" y="3499650"/>
            <a:ext cx="5739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Chicago Weekly Meeting, 3 January 2022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7925" y="3852888"/>
            <a:ext cx="937475" cy="9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70125" y="4576075"/>
            <a:ext cx="8961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Dawit Belayneh and Katie Hughes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6122" y="3664986"/>
            <a:ext cx="1034775" cy="13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111225" y="971275"/>
            <a:ext cx="8671500" cy="272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CIS runs taken twice per week during LS2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Goal: verify maintenance and identify DQ (data quality) problems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TileCal Unified Calibration Software (TUCS) used to track detector performance and diagnose problematic channels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Calculate new constants within given interval of validity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Exclude outliers and stable outliers, identify DQ flags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Update databases approximately monthly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CIS Constant Recalibration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111225" y="971275"/>
            <a:ext cx="8671500" cy="36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Run a general TUCS script that generates plots of CIS constants vs time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Time range: last CIS update to present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Go through plots by hand to check validity of constants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Good CIS plots are very stable over time and close to the detector mean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Possible changes that need to be made manually: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Recalibration (run over a shorter time range)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Flag update (add BadCIS / remove BadCIS)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Exclude problematic runs for certain partition+gain combinations (bad timing, bad amplitude/charge ratio)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Add manual changes and upload constants to database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Procedure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0" y="971275"/>
            <a:ext cx="9144000" cy="36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Often there is a constant shift in the CIS constant at some date, or 1-2 outlier points that skew the mean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Solution: run over a shorter time period, so long as the newer value appears stable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Recalibration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750" y="2268300"/>
            <a:ext cx="3987212" cy="28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037" y="2268300"/>
            <a:ext cx="3987214" cy="28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/>
          <p:nvPr/>
        </p:nvSpPr>
        <p:spPr>
          <a:xfrm>
            <a:off x="1975550" y="3217325"/>
            <a:ext cx="2257800" cy="11007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/>
          <p:nvPr/>
        </p:nvSpPr>
        <p:spPr>
          <a:xfrm>
            <a:off x="6350000" y="3132675"/>
            <a:ext cx="1761000" cy="12324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0" y="971275"/>
            <a:ext cx="9144000" cy="88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Sometimes channels are incorrectly flagged as BadCIS, or vice versa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Flag Update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81425"/>
            <a:ext cx="4571999" cy="3296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1900" y="1659539"/>
            <a:ext cx="4632792" cy="334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/>
        </p:nvSpPr>
        <p:spPr>
          <a:xfrm>
            <a:off x="4572000" y="896550"/>
            <a:ext cx="4418400" cy="36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Amplitude/charge ratio for this CIS run in LBC highgain is unstable, so we should not use it.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0" y="896575"/>
            <a:ext cx="4628400" cy="36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Timing should be consistent across all valid runs, typically in the range of (-15, 10) ns. Here, it’s shifted by +25 ns.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Timing and Amplitude/Charge Ratio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30396"/>
            <a:ext cx="4418350" cy="301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27" y="2130403"/>
            <a:ext cx="4418350" cy="3013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111225" y="971275"/>
            <a:ext cx="2936700" cy="272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September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CIS runs from Aug 23 - Sept 24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153 channels updated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6 with &gt;5% change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CIS Update Summaries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3047925" y="971275"/>
            <a:ext cx="2936700" cy="272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October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CIS runs from Oct 12 - Oct 25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159 channels updated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20 with &gt;5% change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5984625" y="971275"/>
            <a:ext cx="3138300" cy="272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November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CIS runs from Oct 28 - Nov 27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505 channels updated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15 with &gt;5% change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0" y="2636880"/>
            <a:ext cx="3138150" cy="23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0400" y="2789913"/>
            <a:ext cx="3263825" cy="2353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0171" y="2789935"/>
            <a:ext cx="3263825" cy="235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CIS Constant Distributions (Low Gain)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225775" y="4327400"/>
            <a:ext cx="81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 Gaussian and centered around 1.29 ADC counts/pC</a:t>
            </a:r>
            <a:endParaRPr/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50" y="1030500"/>
            <a:ext cx="4571999" cy="3296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5275" y="1086790"/>
            <a:ext cx="4419601" cy="3186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CIS Constant Distributions (High Gain)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225775" y="4327400"/>
            <a:ext cx="81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 Gaussian and centered around 81 ADC counts/pC</a:t>
            </a:r>
            <a:endParaRPr/>
          </a:p>
        </p:txBody>
      </p:sp>
      <p:pic>
        <p:nvPicPr>
          <p:cNvPr id="235" name="Google Shape;23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275" y="1229000"/>
            <a:ext cx="4419601" cy="31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275" y="1174050"/>
            <a:ext cx="4571999" cy="329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CIS Constant Stability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923" y="1461225"/>
            <a:ext cx="4525075" cy="32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52" y="1461229"/>
            <a:ext cx="4525075" cy="3263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TUCS Quality Flags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450" y="974400"/>
            <a:ext cx="6694500" cy="401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31"/>
          <p:cNvCxnSpPr/>
          <p:nvPr/>
        </p:nvCxnSpPr>
        <p:spPr>
          <a:xfrm flipH="1">
            <a:off x="4136625" y="2217900"/>
            <a:ext cx="795300" cy="86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1"/>
          <p:cNvSpPr txBox="1"/>
          <p:nvPr/>
        </p:nvSpPr>
        <p:spPr>
          <a:xfrm>
            <a:off x="4034550" y="1488325"/>
            <a:ext cx="198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advanced run selection for Sept. CIS update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11225" y="971275"/>
            <a:ext cx="46689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TileCal Electronics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Charge Injection System (CIS)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CIS and recalibration overview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 of Sept., Oct., Nov. CIS updates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Cooling Valve Installations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Motivation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Installation Procedure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Status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LAr Simulation Work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Pictures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Outline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4">
            <a:alphaModFix/>
          </a:blip>
          <a:srcRect b="11111" l="0" r="0" t="0"/>
          <a:stretch/>
        </p:blipFill>
        <p:spPr>
          <a:xfrm>
            <a:off x="4922582" y="822000"/>
            <a:ext cx="3646369" cy="43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2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TUCS Quality Flags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713" y="1050376"/>
            <a:ext cx="7251975" cy="403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3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CIS Constant RMS/Mean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6" y="1264376"/>
            <a:ext cx="4290645" cy="309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75" y="1188050"/>
            <a:ext cx="4290625" cy="309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Detector Stability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0" name="Google Shape;2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822000"/>
            <a:ext cx="4571999" cy="329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22000"/>
            <a:ext cx="4571999" cy="3296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34"/>
          <p:cNvCxnSpPr/>
          <p:nvPr/>
        </p:nvCxnSpPr>
        <p:spPr>
          <a:xfrm flipH="1" rot="10800000">
            <a:off x="6274350" y="2830850"/>
            <a:ext cx="379500" cy="135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34"/>
          <p:cNvSpPr txBox="1"/>
          <p:nvPr/>
        </p:nvSpPr>
        <p:spPr>
          <a:xfrm>
            <a:off x="5070550" y="4187750"/>
            <a:ext cx="252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Runs in early October were not used to calculate CIS constants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111225" y="971275"/>
            <a:ext cx="84948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Starting CIS update for December (?)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Continue figuring out ways to streamline the update process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Look into how the TUCS script assigns/removes bad CIS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Create a new TUCS script / wrapper that allows us to specify different valid runs for different modules in one command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Can sort of accomplish this with a bash script, but we think there is a more concise way to do it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■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Would allow us to produce accurate cumulative plot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5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Next Steps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39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Cooling Valve Installations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7"/>
          <p:cNvSpPr txBox="1"/>
          <p:nvPr/>
        </p:nvSpPr>
        <p:spPr>
          <a:xfrm>
            <a:off x="111225" y="971275"/>
            <a:ext cx="40902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Currently, a single cooling loop passes through 8-12 drawers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6 loops per partition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leak in one drawer means all other drawers in the loop must be shut down to fix it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Valves will now isolate leaks to a single drawer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7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Motivation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" name="Google Shape;3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875" y="1118463"/>
            <a:ext cx="380983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7"/>
          <p:cNvSpPr/>
          <p:nvPr/>
        </p:nvSpPr>
        <p:spPr>
          <a:xfrm>
            <a:off x="4668375" y="1925175"/>
            <a:ext cx="683700" cy="26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7"/>
          <p:cNvSpPr/>
          <p:nvPr/>
        </p:nvSpPr>
        <p:spPr>
          <a:xfrm>
            <a:off x="8070475" y="1925175"/>
            <a:ext cx="683700" cy="26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7"/>
          <p:cNvSpPr txBox="1"/>
          <p:nvPr/>
        </p:nvSpPr>
        <p:spPr>
          <a:xfrm>
            <a:off x="5696875" y="988475"/>
            <a:ext cx="23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Cooling Loop Distribution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8"/>
          <p:cNvSpPr txBox="1"/>
          <p:nvPr/>
        </p:nvSpPr>
        <p:spPr>
          <a:xfrm>
            <a:off x="111225" y="971275"/>
            <a:ext cx="44607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Build and test valves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Mount brackets with valves on drawers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Stop cooling loops, connect hoses to valves, restart loops and check for leaks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Connect air hoses and verify they actually shut off the valves (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commissioning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8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Procedure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425" y="1249113"/>
            <a:ext cx="4267275" cy="3191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9"/>
          <p:cNvSpPr txBox="1"/>
          <p:nvPr/>
        </p:nvSpPr>
        <p:spPr>
          <a:xfrm>
            <a:off x="111225" y="971275"/>
            <a:ext cx="44607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Add non-magnetic and radiation-resistant parts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Attach nozzles with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adhesive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, let valves sit for &gt;24 hours so that seal has time to dry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Test seal quality under pressure. If valves pass, they are ready to be installed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Since the last report we assembled over 120 with 0 failures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9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Building and Testing Valves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925" y="971275"/>
            <a:ext cx="3012524" cy="401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0"/>
          <p:cNvSpPr txBox="1"/>
          <p:nvPr/>
        </p:nvSpPr>
        <p:spPr>
          <a:xfrm>
            <a:off x="111225" y="971275"/>
            <a:ext cx="44607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Have a variety of different shapes of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mounting plates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Orientation is critical!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Hoses must be able to reach valve nozzles without bending too much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Valve nozzles must not be too close to walls/other wires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Ideally plates should be secured with two bolts, but sometimes that is not possible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0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Mounting Valves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5" name="Google Shape;35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450" y="971275"/>
            <a:ext cx="3012524" cy="401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1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Initial Hose Connection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5" name="Google Shape;36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9900" y="974400"/>
            <a:ext cx="5355601" cy="4016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1"/>
          <p:cNvSpPr txBox="1"/>
          <p:nvPr/>
        </p:nvSpPr>
        <p:spPr>
          <a:xfrm>
            <a:off x="6590650" y="2394750"/>
            <a:ext cx="71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Pipes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39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TileCal Electronics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2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Method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6" name="Google Shape;37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9900" y="974400"/>
            <a:ext cx="5355601" cy="4016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42"/>
          <p:cNvCxnSpPr/>
          <p:nvPr/>
        </p:nvCxnSpPr>
        <p:spPr>
          <a:xfrm>
            <a:off x="6276625" y="1783650"/>
            <a:ext cx="79200" cy="90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42"/>
          <p:cNvCxnSpPr/>
          <p:nvPr/>
        </p:nvCxnSpPr>
        <p:spPr>
          <a:xfrm>
            <a:off x="6062125" y="1817500"/>
            <a:ext cx="203400" cy="1369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p42"/>
          <p:cNvSpPr txBox="1"/>
          <p:nvPr/>
        </p:nvSpPr>
        <p:spPr>
          <a:xfrm>
            <a:off x="5328500" y="986200"/>
            <a:ext cx="346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Disconnect hoses here -- don’t touch the hoses inside the drawer. Cut new hoses and fit their end to the in/out pipes.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3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Method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9" name="Google Shape;38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9900" y="974400"/>
            <a:ext cx="5355601" cy="401670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3"/>
          <p:cNvSpPr txBox="1"/>
          <p:nvPr/>
        </p:nvSpPr>
        <p:spPr>
          <a:xfrm>
            <a:off x="112900" y="4143025"/>
            <a:ext cx="535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much quicker method as we don’t have to open the drawers! However, sometimes it can be awkward to reach the in/out pipes as often they are far away from the scaffolding.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4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Examples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0" name="Google Shape;40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3625" y="836850"/>
            <a:ext cx="5626626" cy="4219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5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Examples (more complicated)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0" name="Google Shape;41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22000"/>
            <a:ext cx="3012524" cy="401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5736" y="822000"/>
            <a:ext cx="3012524" cy="401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1475" y="822000"/>
            <a:ext cx="3012524" cy="40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5"/>
          <p:cNvSpPr txBox="1"/>
          <p:nvPr/>
        </p:nvSpPr>
        <p:spPr>
          <a:xfrm>
            <a:off x="90863" y="4800625"/>
            <a:ext cx="28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 Beam</a:t>
            </a:r>
            <a:endParaRPr/>
          </a:p>
        </p:txBody>
      </p:sp>
      <p:sp>
        <p:nvSpPr>
          <p:cNvPr id="414" name="Google Shape;414;p45"/>
          <p:cNvSpPr txBox="1"/>
          <p:nvPr/>
        </p:nvSpPr>
        <p:spPr>
          <a:xfrm>
            <a:off x="3138863" y="4800625"/>
            <a:ext cx="28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source box</a:t>
            </a:r>
            <a:endParaRPr/>
          </a:p>
        </p:txBody>
      </p:sp>
      <p:sp>
        <p:nvSpPr>
          <p:cNvPr id="415" name="Google Shape;415;p45"/>
          <p:cNvSpPr txBox="1"/>
          <p:nvPr/>
        </p:nvSpPr>
        <p:spPr>
          <a:xfrm>
            <a:off x="6263063" y="4800625"/>
            <a:ext cx="28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electronics box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6"/>
          <p:cNvSpPr txBox="1"/>
          <p:nvPr/>
        </p:nvSpPr>
        <p:spPr>
          <a:xfrm>
            <a:off x="111225" y="971275"/>
            <a:ext cx="29502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 measured out all the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hoses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to be installed on EBC (as well as a decent number of those on EBA)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They were all labeled and bundled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3" name="Google Shape;4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6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Air Hoses Preparation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6" name="Google Shape;42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0549" y="971275"/>
            <a:ext cx="2810679" cy="374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2824" y="1092550"/>
            <a:ext cx="2628778" cy="350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7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7"/>
          <p:cNvSpPr txBox="1"/>
          <p:nvPr/>
        </p:nvSpPr>
        <p:spPr>
          <a:xfrm>
            <a:off x="111225" y="971275"/>
            <a:ext cx="38868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Hoses were run around the outside of the detector to the patch panel by another team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 went around and plugged each one into the appropriate valve on EBA and EBC (LB already done)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5" name="Google Shape;4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7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Connecting air hoses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8" name="Google Shape;43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9016" y="935525"/>
            <a:ext cx="5092134" cy="38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8"/>
          <p:cNvSpPr txBox="1"/>
          <p:nvPr/>
        </p:nvSpPr>
        <p:spPr>
          <a:xfrm>
            <a:off x="111225" y="971275"/>
            <a:ext cx="39672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Hoses are gathered near a patch panel where they can be connected to a pressurized system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check the in and out hoses for each module separately, and confirm they both increase the module’s temperature using DCS monitoring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Did on both EB and LB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6" name="Google Shape;4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8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Commissioning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9" name="Google Shape;4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700" y="971275"/>
            <a:ext cx="3012524" cy="401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9"/>
          <p:cNvSpPr txBox="1"/>
          <p:nvPr/>
        </p:nvSpPr>
        <p:spPr>
          <a:xfrm>
            <a:off x="111225" y="971275"/>
            <a:ext cx="88407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All measurements given for the hoses on EBA and EBC seemed to be about 1-2 m too long once run around the detector, so we trimmed and relabeled them all.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7" name="Google Shape;4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9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Touches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0" name="Google Shape;4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350" y="1785300"/>
            <a:ext cx="4210577" cy="315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975" y="1760150"/>
            <a:ext cx="4277670" cy="3208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0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0"/>
          <p:cNvSpPr txBox="1"/>
          <p:nvPr/>
        </p:nvSpPr>
        <p:spPr>
          <a:xfrm>
            <a:off x="111225" y="971275"/>
            <a:ext cx="45174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Check PPV cycle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often cooling system must be pumped down to a lower pressure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Now we can use the air hoses to shut off valves we suspect have leaks, then check PPV cycle to see if it improves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9" name="Google Shape;4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0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Identifying Leaks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2" name="Google Shape;47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975" y="971275"/>
            <a:ext cx="3539033" cy="365742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0"/>
          <p:cNvSpPr/>
          <p:nvPr/>
        </p:nvSpPr>
        <p:spPr>
          <a:xfrm>
            <a:off x="8339025" y="2013625"/>
            <a:ext cx="415800" cy="221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1"/>
          <p:cNvSpPr txBox="1"/>
          <p:nvPr/>
        </p:nvSpPr>
        <p:spPr>
          <a:xfrm>
            <a:off x="111225" y="971275"/>
            <a:ext cx="32553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All 4 partitions have valves on every module! They are all connected to air hoses and have been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commissioned.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There are about 20 extra valves if any need to be replaced in the future.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1" name="Google Shape;4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1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Current Status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4" name="Google Shape;48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6581" y="822000"/>
            <a:ext cx="5777415" cy="432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11225" y="971275"/>
            <a:ext cx="35598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4 Partitions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Long Barrel: LBA, LBC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Extended Barrel: EBA, EBC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64 modules per partition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Scintillating tiles in the modules emit photons when they are excited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Fibers deliver light to PMTs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ATLAS Tile Calorimeter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4070875" y="934588"/>
            <a:ext cx="4950285" cy="3820975"/>
            <a:chOff x="4070875" y="934588"/>
            <a:chExt cx="4950285" cy="3820975"/>
          </a:xfrm>
        </p:grpSpPr>
        <p:pic>
          <p:nvPicPr>
            <p:cNvPr id="89" name="Google Shape;8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70875" y="934588"/>
              <a:ext cx="4950285" cy="3820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6"/>
            <p:cNvSpPr txBox="1"/>
            <p:nvPr/>
          </p:nvSpPr>
          <p:spPr>
            <a:xfrm rot="-512685">
              <a:off x="4587970" y="3328587"/>
              <a:ext cx="2309839" cy="3882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EBA     </a:t>
              </a:r>
              <a:r>
                <a:rPr lang="en" sz="1350"/>
                <a:t>LBA</a:t>
              </a:r>
              <a:r>
                <a:rPr lang="en"/>
                <a:t>   </a:t>
              </a:r>
              <a:r>
                <a:rPr lang="en" sz="1300"/>
                <a:t>LBC</a:t>
              </a:r>
              <a:r>
                <a:rPr lang="en"/>
                <a:t>   </a:t>
              </a:r>
              <a:r>
                <a:rPr lang="en" sz="1250"/>
                <a:t>EBC</a:t>
              </a:r>
              <a:endParaRPr sz="125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39F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LAr Simulation Work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3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3"/>
          <p:cNvSpPr txBox="1"/>
          <p:nvPr/>
        </p:nvSpPr>
        <p:spPr>
          <a:xfrm>
            <a:off x="111225" y="971275"/>
            <a:ext cx="88734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Goal:</a:t>
            </a:r>
            <a:r>
              <a:rPr lang="en">
                <a:solidFill>
                  <a:schemeClr val="dk1"/>
                </a:solidFill>
              </a:rPr>
              <a:t> To obtain a statistical model of energy modulation as a function of phi arising from accordion structure of LAr Calorimeter.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Final product</a:t>
            </a:r>
            <a:r>
              <a:rPr lang="en">
                <a:solidFill>
                  <a:schemeClr val="dk1"/>
                </a:solidFill>
              </a:rPr>
              <a:t>: A functional form (TGraph) for the energy modulation in each EM layer of LAr Calo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Strategy</a:t>
            </a:r>
            <a:r>
              <a:rPr lang="en">
                <a:solidFill>
                  <a:schemeClr val="dk1"/>
                </a:solidFill>
              </a:rPr>
              <a:t>: Use muon events generated at the center of detector to sample layer-energy dependency on phi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Fit these sample points to obtain a TGraph for each EM layer of LAr Calo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We will use these models to implement energy correction in FastCaloSim code.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7" name="Google Shape;4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3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Energy Correction due to Accordion Structure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4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Accordion Structure &amp; FastCaloSim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9" name="Google Shape;509;p54"/>
          <p:cNvPicPr preferRelativeResize="0"/>
          <p:nvPr/>
        </p:nvPicPr>
        <p:blipFill rotWithShape="1">
          <a:blip r:embed="rId4">
            <a:alphaModFix/>
          </a:blip>
          <a:srcRect b="9647" l="29205" r="26165" t="11853"/>
          <a:stretch/>
        </p:blipFill>
        <p:spPr>
          <a:xfrm>
            <a:off x="109625" y="822000"/>
            <a:ext cx="4869850" cy="41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4"/>
          <p:cNvSpPr txBox="1"/>
          <p:nvPr/>
        </p:nvSpPr>
        <p:spPr>
          <a:xfrm>
            <a:off x="5084925" y="913875"/>
            <a:ext cx="38079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FastCaloSim</a:t>
            </a:r>
            <a:r>
              <a:rPr lang="en"/>
              <a:t> is a framework that provides fast simulation of particle energy response of ATLAS detector.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Key </a:t>
            </a:r>
            <a:r>
              <a:rPr lang="en"/>
              <a:t>simplification</a:t>
            </a:r>
            <a:r>
              <a:rPr lang="en"/>
              <a:t> for fast simulation in LAr EM layers: </a:t>
            </a:r>
            <a:r>
              <a:rPr b="1" lang="en"/>
              <a:t>idealize accordion wiggles by prismatic cells in 3D space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Run </a:t>
            </a:r>
            <a:r>
              <a:rPr lang="en"/>
              <a:t>physics</a:t>
            </a:r>
            <a:r>
              <a:rPr lang="en"/>
              <a:t> on idealized detector geometry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Correct for accordion effect on energy deposition at 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implement </a:t>
            </a:r>
            <a:r>
              <a:rPr lang="en"/>
              <a:t>correction, we need to understand the phi dependence of energy deposition arising from the accordion structure.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5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5"/>
          <p:cNvSpPr txBox="1"/>
          <p:nvPr/>
        </p:nvSpPr>
        <p:spPr>
          <a:xfrm>
            <a:off x="111225" y="971275"/>
            <a:ext cx="8873400" cy="408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Muons (|Pdg = 13|) generated at the center of detector with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CME of 100 Gev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0 &lt; phi &lt; 2𝝅 &amp; |eta| &lt; 3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Eta range chosen to cover all of EM layers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Advantages of Muons:</a:t>
            </a:r>
            <a:r>
              <a:rPr lang="en"/>
              <a:t> Heavier mass means more localized energy depositions (compared to </a:t>
            </a:r>
            <a:r>
              <a:rPr lang="en"/>
              <a:t>electrons</a:t>
            </a:r>
            <a:r>
              <a:rPr lang="en"/>
              <a:t> or photons). This gives us better phi precision during our scan.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Disadvantage of Muons:</a:t>
            </a:r>
            <a:r>
              <a:rPr lang="en"/>
              <a:t> Heavier mass means muons </a:t>
            </a:r>
            <a:r>
              <a:rPr lang="en"/>
              <a:t>deposit</a:t>
            </a:r>
            <a:r>
              <a:rPr lang="en"/>
              <a:t> on average only 3-4 Gev with minimal ionization. This, in-turn, increases our energy </a:t>
            </a:r>
            <a:r>
              <a:rPr lang="en"/>
              <a:t>uncertainty, requiring larger size of input data.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Muon event selection: </a:t>
            </a:r>
            <a:r>
              <a:rPr lang="en"/>
              <a:t>We are only interested in Muon events that mainly deposit energy through MIPs. Other forms of deposition, for example, photon-radiation contribute to uncertainty in energy deposited at a particular phi value.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Therefore, we only keep muons with high enough final energies (E &gt; 92 Gev).  </a:t>
            </a:r>
            <a:endParaRPr/>
          </a:p>
        </p:txBody>
      </p:sp>
      <p:pic>
        <p:nvPicPr>
          <p:cNvPr id="518" name="Google Shape;5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5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Statistics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6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7" name="Google Shape;5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6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Truth-E of Muons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0" name="Google Shape;53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74400"/>
            <a:ext cx="7530056" cy="401670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6"/>
          <p:cNvSpPr/>
          <p:nvPr/>
        </p:nvSpPr>
        <p:spPr>
          <a:xfrm>
            <a:off x="4241325" y="1359100"/>
            <a:ext cx="2542500" cy="330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6"/>
          <p:cNvSpPr txBox="1"/>
          <p:nvPr/>
        </p:nvSpPr>
        <p:spPr>
          <a:xfrm>
            <a:off x="972475" y="2975975"/>
            <a:ext cx="283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Region of large non-MIP energy deposition</a:t>
            </a:r>
            <a:endParaRPr i="1"/>
          </a:p>
        </p:txBody>
      </p:sp>
      <p:sp>
        <p:nvSpPr>
          <p:cNvPr id="533" name="Google Shape;533;p56"/>
          <p:cNvSpPr txBox="1"/>
          <p:nvPr/>
        </p:nvSpPr>
        <p:spPr>
          <a:xfrm>
            <a:off x="4323325" y="1464550"/>
            <a:ext cx="168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Selected events</a:t>
            </a:r>
            <a:endParaRPr i="1"/>
          </a:p>
        </p:txBody>
      </p:sp>
      <p:sp>
        <p:nvSpPr>
          <p:cNvPr id="534" name="Google Shape;534;p56"/>
          <p:cNvSpPr txBox="1"/>
          <p:nvPr/>
        </p:nvSpPr>
        <p:spPr>
          <a:xfrm>
            <a:off x="7135306" y="4604534"/>
            <a:ext cx="11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 (Mev)</a:t>
            </a:r>
            <a:endParaRPr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7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57"/>
          <p:cNvSpPr txBox="1"/>
          <p:nvPr/>
        </p:nvSpPr>
        <p:spPr>
          <a:xfrm>
            <a:off x="111225" y="971275"/>
            <a:ext cx="8873400" cy="408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The sample points </a:t>
            </a:r>
            <a:r>
              <a:rPr b="1" lang="en">
                <a:solidFill>
                  <a:schemeClr val="dk1"/>
                </a:solidFill>
              </a:rPr>
              <a:t>(Ideal_phi, layer_energy)</a:t>
            </a:r>
            <a:r>
              <a:rPr lang="en" sz="1800">
                <a:solidFill>
                  <a:schemeClr val="dk1"/>
                </a:solidFill>
              </a:rPr>
              <a:t> to be fitted are produced from our input data as follows: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for each EM layer in LAr Calo: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obtain total energy deposited by muon in layer (layer_energy)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obtain phi offset between full geometry and FastCaloSim (ideal) geometry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obtain muon truth eta/phi as: </a:t>
            </a:r>
            <a:r>
              <a:rPr b="1" lang="en">
                <a:solidFill>
                  <a:srgbClr val="FF0000"/>
                </a:solidFill>
              </a:rPr>
              <a:t>phi = newTTC_mid_phi[0][layer]</a:t>
            </a:r>
            <a:endParaRPr b="1">
              <a:solidFill>
                <a:srgbClr val="FF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get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rgbClr val="FF0000"/>
                </a:solidFill>
              </a:rPr>
              <a:t>impactCell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of muon in layer (code courtesy of Michele)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compute phi offset as: </a:t>
            </a:r>
            <a:r>
              <a:rPr b="1" lang="en">
                <a:solidFill>
                  <a:srgbClr val="FF0000"/>
                </a:solidFill>
              </a:rPr>
              <a:t>phi_correction = impactCell_phi - impactCell_phi_raw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translate phi value from full geometry to ideal geometry accounting for periodicity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-"/>
            </a:pPr>
            <a:r>
              <a:rPr b="1" lang="en">
                <a:solidFill>
                  <a:srgbClr val="FF0000"/>
                </a:solidFill>
              </a:rPr>
              <a:t>ideal_phi = (|phi - phi_correction|) mod (𝜋/512.)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542" name="Google Shape;5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7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Computing Energy Correction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8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8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4" name="Google Shape;55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74400"/>
            <a:ext cx="5287525" cy="28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8"/>
          <p:cNvSpPr txBox="1"/>
          <p:nvPr/>
        </p:nvSpPr>
        <p:spPr>
          <a:xfrm>
            <a:off x="5439925" y="1031050"/>
            <a:ext cx="35448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Result for Layer 2 of LAr EM layers. Most important for this work as it is the layer with the most phi partitions.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Result shows, as expected, phi periodicity of energy deposition.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final-energy cut, eliminating non-MIP energy deposition, significantly improved our energy uncertainty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Currently at about 2-3% for initial data size of 150k events.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9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9"/>
          <p:cNvSpPr txBox="1"/>
          <p:nvPr/>
        </p:nvSpPr>
        <p:spPr>
          <a:xfrm>
            <a:off x="111225" y="971275"/>
            <a:ext cx="6602400" cy="408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Submit data request for large input data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Still need to understand what the LAr-Sim team considers to be an </a:t>
            </a:r>
            <a:r>
              <a:rPr lang="en"/>
              <a:t>acceptable</a:t>
            </a:r>
            <a:r>
              <a:rPr lang="en"/>
              <a:t> error range which determines the size of the input data required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If input data size is too big, my code will be quite slow.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Might need to re-organize code to make it suitable for condor submission for fast execution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Once we have enough statistics, fit a curve to our points to obtain the functional </a:t>
            </a:r>
            <a:r>
              <a:rPr lang="en"/>
              <a:t>dependency</a:t>
            </a:r>
            <a:r>
              <a:rPr lang="en"/>
              <a:t>: </a:t>
            </a:r>
            <a:r>
              <a:rPr b="1" lang="en"/>
              <a:t>E(phi)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Implement the energy </a:t>
            </a:r>
            <a:r>
              <a:rPr lang="en"/>
              <a:t>correction</a:t>
            </a:r>
            <a:r>
              <a:rPr lang="en"/>
              <a:t> in the FastCaloSim code to account for accordion </a:t>
            </a:r>
            <a:r>
              <a:rPr lang="en"/>
              <a:t>structure</a:t>
            </a:r>
            <a:r>
              <a:rPr lang="en"/>
              <a:t> </a:t>
            </a:r>
            <a:endParaRPr/>
          </a:p>
        </p:txBody>
      </p:sp>
      <p:pic>
        <p:nvPicPr>
          <p:cNvPr id="563" name="Google Shape;5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9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Remaining Work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39F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Pictures:)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1"/>
          <p:cNvSpPr txBox="1"/>
          <p:nvPr/>
        </p:nvSpPr>
        <p:spPr>
          <a:xfrm>
            <a:off x="2772400" y="218075"/>
            <a:ext cx="113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CIS techs go to Barcelona!</a:t>
            </a:r>
            <a:endParaRPr sz="1200"/>
          </a:p>
        </p:txBody>
      </p:sp>
      <p:pic>
        <p:nvPicPr>
          <p:cNvPr id="577" name="Google Shape;57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700" y="152400"/>
            <a:ext cx="2663302" cy="3544947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1"/>
          <p:cNvSpPr txBox="1"/>
          <p:nvPr/>
        </p:nvSpPr>
        <p:spPr>
          <a:xfrm>
            <a:off x="6719375" y="3835950"/>
            <a:ext cx="212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When we had to evacuate the detector :)</a:t>
            </a:r>
            <a:endParaRPr sz="1200"/>
          </a:p>
        </p:txBody>
      </p:sp>
      <p:pic>
        <p:nvPicPr>
          <p:cNvPr id="579" name="Google Shape;57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6227" y="152400"/>
            <a:ext cx="2394471" cy="3192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Detector Status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600" y="948350"/>
            <a:ext cx="4542207" cy="40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48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2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39F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39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Charge Injection System (CIS)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111225" y="971275"/>
            <a:ext cx="86715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Calibration system for front-end readout electronics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Simulates physics signals by injecting a known charge and measuring the electronic response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Characterizes each readout channel with a CIS constant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000" y="2571750"/>
            <a:ext cx="6167404" cy="21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111225" y="971275"/>
            <a:ext cx="86715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3-in-1 cards contain 5 pF and 100 pF capacitors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Vary charge of injected pulse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64x gain amplifiers shape and amplify pulse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Pass pulse to analog-to-digital converter (ADC)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Charge Injection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00" y="3064976"/>
            <a:ext cx="5991598" cy="144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111225" y="971275"/>
            <a:ext cx="8671500" cy="208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60 injections of a set charge sampled 7 times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15 steps varying phase between injection and sampling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4 capacitor discharges each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Mean amplitude of pulse measured for different charges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Amplitude (ADC counts) vs charge (pC) fit gives CIS constant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For each of ~19,700 channels!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Calibration Constants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39143" l="0" r="0" t="0"/>
          <a:stretch/>
        </p:blipFill>
        <p:spPr>
          <a:xfrm>
            <a:off x="978899" y="3060475"/>
            <a:ext cx="7186202" cy="20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